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94" r:id="rId1"/>
  </p:sldMasterIdLst>
  <p:notesMasterIdLst>
    <p:notesMasterId r:id="rId18"/>
  </p:notesMasterIdLst>
  <p:sldIdLst>
    <p:sldId id="495" r:id="rId2"/>
    <p:sldId id="498" r:id="rId3"/>
    <p:sldId id="508" r:id="rId4"/>
    <p:sldId id="433" r:id="rId5"/>
    <p:sldId id="434" r:id="rId6"/>
    <p:sldId id="509" r:id="rId7"/>
    <p:sldId id="506" r:id="rId8"/>
    <p:sldId id="505" r:id="rId9"/>
    <p:sldId id="499" r:id="rId10"/>
    <p:sldId id="500" r:id="rId11"/>
    <p:sldId id="501" r:id="rId12"/>
    <p:sldId id="502" r:id="rId13"/>
    <p:sldId id="503" r:id="rId14"/>
    <p:sldId id="504" r:id="rId15"/>
    <p:sldId id="507" r:id="rId16"/>
    <p:sldId id="510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66"/>
    <a:srgbClr val="99CC62"/>
    <a:srgbClr val="99CC67"/>
    <a:srgbClr val="67DDE3"/>
    <a:srgbClr val="6CDAE3"/>
    <a:srgbClr val="68D0E3"/>
    <a:srgbClr val="0909D1"/>
    <a:srgbClr val="F200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50" autoAdjust="0"/>
    <p:restoredTop sz="98881" autoAdjust="0"/>
  </p:normalViewPr>
  <p:slideViewPr>
    <p:cSldViewPr snapToGrid="0">
      <p:cViewPr varScale="1">
        <p:scale>
          <a:sx n="73" d="100"/>
          <a:sy n="73" d="100"/>
        </p:scale>
        <p:origin x="-1638" y="-96"/>
      </p:cViewPr>
      <p:guideLst>
        <p:guide orient="horz" pos="4225"/>
        <p:guide pos="28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66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6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6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66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1F04E0E-2749-497B-BB9E-ABBD6DE18E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4698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B9FD67-1F2C-4B75-BE94-3EBD5D52C2D9}" type="slidenum">
              <a:rPr lang="en-US"/>
              <a:pPr/>
              <a:t>4</a:t>
            </a:fld>
            <a:endParaRPr lang="en-US"/>
          </a:p>
        </p:txBody>
      </p:sp>
      <p:sp>
        <p:nvSpPr>
          <p:cNvPr id="77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A035B0-0989-4B5A-B39E-1379DEA0F7B7}" type="slidenum">
              <a:rPr lang="en-US"/>
              <a:pPr/>
              <a:t>5</a:t>
            </a:fld>
            <a:endParaRPr lang="en-US"/>
          </a:p>
        </p:txBody>
      </p:sp>
      <p:sp>
        <p:nvSpPr>
          <p:cNvPr id="77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A035B0-0989-4B5A-B39E-1379DEA0F7B7}" type="slidenum">
              <a:rPr lang="en-US"/>
              <a:pPr/>
              <a:t>6</a:t>
            </a:fld>
            <a:endParaRPr lang="en-US"/>
          </a:p>
        </p:txBody>
      </p:sp>
      <p:sp>
        <p:nvSpPr>
          <p:cNvPr id="77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DDA7E-C8EB-46C4-B693-9F44357B95E5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92F7B-0BFD-4528-9FB0-4CC93542063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pic>
        <p:nvPicPr>
          <p:cNvPr id="7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1963" y="2239963"/>
            <a:ext cx="3602037" cy="3602037"/>
          </a:xfrm>
          <a:prstGeom prst="rect">
            <a:avLst/>
          </a:prstGeom>
          <a:noFill/>
        </p:spPr>
      </p:pic>
      <p:sp>
        <p:nvSpPr>
          <p:cNvPr id="10" name="Rectangle 12"/>
          <p:cNvSpPr>
            <a:spLocks noChangeArrowheads="1"/>
          </p:cNvSpPr>
          <p:nvPr userDrawn="1"/>
        </p:nvSpPr>
        <p:spPr bwMode="auto">
          <a:xfrm flipV="1">
            <a:off x="1349375" y="3289300"/>
            <a:ext cx="4695825" cy="175101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 flipV="1">
            <a:off x="0" y="3302000"/>
            <a:ext cx="1346200" cy="1738313"/>
          </a:xfrm>
          <a:prstGeom prst="rect">
            <a:avLst/>
          </a:prstGeom>
          <a:solidFill>
            <a:srgbClr val="9933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1149350" y="1774825"/>
            <a:ext cx="3089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600" b="1">
                <a:solidFill>
                  <a:srgbClr val="660000"/>
                </a:solidFill>
                <a:latin typeface="Arial" charset="0"/>
              </a:rPr>
              <a:t>Scott Brennan  •  Jay Withgott</a:t>
            </a: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3" cstate="print"/>
          <a:srcRect l="9906" t="14026" r="11017" b="16861"/>
          <a:stretch>
            <a:fillRect/>
          </a:stretch>
        </p:blipFill>
        <p:spPr bwMode="auto">
          <a:xfrm>
            <a:off x="95250" y="314325"/>
            <a:ext cx="5343525" cy="1400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9" grpId="0" build="p" autoUpdateAnimBg="0" advAuto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DDA7E-C8EB-46C4-B693-9F44357B95E5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92F7B-0BFD-4528-9FB0-4CC9354206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DDA7E-C8EB-46C4-B693-9F44357B95E5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92F7B-0BFD-4528-9FB0-4CC9354206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DDA7E-C8EB-46C4-B693-9F44357B95E5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92F7B-0BFD-4528-9FB0-4CC9354206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DDA7E-C8EB-46C4-B693-9F44357B95E5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9792F7B-0BFD-4528-9FB0-4CC93542063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DDA7E-C8EB-46C4-B693-9F44357B95E5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92F7B-0BFD-4528-9FB0-4CC9354206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DDA7E-C8EB-46C4-B693-9F44357B95E5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92F7B-0BFD-4528-9FB0-4CC9354206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DDA7E-C8EB-46C4-B693-9F44357B95E5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92F7B-0BFD-4528-9FB0-4CC9354206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DDA7E-C8EB-46C4-B693-9F44357B95E5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92F7B-0BFD-4528-9FB0-4CC9354206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DDA7E-C8EB-46C4-B693-9F44357B95E5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92F7B-0BFD-4528-9FB0-4CC9354206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DDA7E-C8EB-46C4-B693-9F44357B95E5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92F7B-0BFD-4528-9FB0-4CC9354206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/>
              <a:pPr/>
              <a:t>1/13/2013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 flipV="1">
            <a:off x="0" y="0"/>
            <a:ext cx="9140825" cy="84138"/>
          </a:xfrm>
          <a:prstGeom prst="rect">
            <a:avLst/>
          </a:prstGeom>
          <a:gradFill rotWithShape="0">
            <a:gsLst>
              <a:gs pos="0">
                <a:srgbClr val="669933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2.d125.org/~nfischer/Moth/default.htm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youtube.com/watch?v=lDHOpDh4mcQ&amp;feature=youtu.b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youtube.com/watch?v=LyRA807djLc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Physical Adaptations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US" sz="4000" dirty="0" smtClean="0">
                <a:solidFill>
                  <a:schemeClr val="bg1"/>
                </a:solidFill>
              </a:rPr>
              <a:t>Animals depend on physical features to:</a:t>
            </a:r>
          </a:p>
          <a:p>
            <a:pPr lvl="1">
              <a:buClrTx/>
            </a:pPr>
            <a:r>
              <a:rPr lang="en-US" sz="2800" dirty="0" smtClean="0">
                <a:solidFill>
                  <a:schemeClr val="bg1"/>
                </a:solidFill>
              </a:rPr>
              <a:t>obtain food</a:t>
            </a:r>
          </a:p>
          <a:p>
            <a:pPr lvl="1">
              <a:buClrTx/>
            </a:pPr>
            <a:r>
              <a:rPr lang="en-US" sz="2800" dirty="0" smtClean="0">
                <a:solidFill>
                  <a:schemeClr val="bg1"/>
                </a:solidFill>
              </a:rPr>
              <a:t>keep safe</a:t>
            </a:r>
          </a:p>
          <a:p>
            <a:pPr lvl="1">
              <a:buClrTx/>
            </a:pPr>
            <a:r>
              <a:rPr lang="en-US" sz="2800" dirty="0" smtClean="0">
                <a:solidFill>
                  <a:schemeClr val="bg1"/>
                </a:solidFill>
              </a:rPr>
              <a:t>build homes</a:t>
            </a:r>
          </a:p>
          <a:p>
            <a:pPr lvl="1">
              <a:buClrTx/>
            </a:pPr>
            <a:r>
              <a:rPr lang="en-US" sz="2800" dirty="0" smtClean="0">
                <a:solidFill>
                  <a:schemeClr val="bg1"/>
                </a:solidFill>
              </a:rPr>
              <a:t>withstand weather</a:t>
            </a:r>
          </a:p>
          <a:p>
            <a:pPr lvl="1">
              <a:buClrTx/>
            </a:pPr>
            <a:r>
              <a:rPr lang="en-US" sz="2800" dirty="0" smtClean="0">
                <a:solidFill>
                  <a:schemeClr val="bg1"/>
                </a:solidFill>
              </a:rPr>
              <a:t>attract mates. </a:t>
            </a:r>
          </a:p>
        </p:txBody>
      </p:sp>
      <p:pic>
        <p:nvPicPr>
          <p:cNvPr id="4" name="Picture 2" descr="http://2.bp.blogspot.com/-rQXdrjsnRzw/TbCuTG9MBvI/AAAAAAAALBY/bdtfezS5PW8/s1600/penci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181" y="2326913"/>
            <a:ext cx="1448253" cy="1448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Peppered Moth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404938"/>
            <a:ext cx="7010400" cy="5453062"/>
          </a:xfrm>
          <a:prstGeom prst="rect">
            <a:avLst/>
          </a:prstGeom>
          <a:noFill/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273050" y="-11113"/>
            <a:ext cx="784060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Peppered moths rest on trees and depend </a:t>
            </a:r>
          </a:p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on camouflage for protection.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Peppered </a:t>
            </a:r>
            <a:r>
              <a:rPr lang="en-US" dirty="0" smtClean="0"/>
              <a:t>Moth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US" sz="3600" b="1" u="sng" dirty="0" smtClean="0">
                <a:solidFill>
                  <a:schemeClr val="bg1"/>
                </a:solidFill>
              </a:rPr>
              <a:t>Unpolluted Areas: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dirty="0" smtClean="0">
                <a:solidFill>
                  <a:schemeClr val="bg1"/>
                </a:solidFill>
              </a:rPr>
              <a:t>trees </a:t>
            </a:r>
            <a:r>
              <a:rPr lang="en-US" sz="3600" dirty="0">
                <a:solidFill>
                  <a:schemeClr val="bg1"/>
                </a:solidFill>
              </a:rPr>
              <a:t>are covered in lichens and the light form of the moth is hard to see. </a:t>
            </a:r>
          </a:p>
          <a:p>
            <a:pPr>
              <a:buClrTx/>
            </a:pPr>
            <a:r>
              <a:rPr lang="en-US" sz="3600" dirty="0">
                <a:solidFill>
                  <a:schemeClr val="bg1"/>
                </a:solidFill>
              </a:rPr>
              <a:t>In mid 1800’s air pollution in British cities covered trees with soot.</a:t>
            </a:r>
          </a:p>
          <a:p>
            <a:pPr>
              <a:buClrTx/>
            </a:pPr>
            <a:r>
              <a:rPr lang="en-US" sz="3600" dirty="0">
                <a:solidFill>
                  <a:schemeClr val="bg1"/>
                </a:solidFill>
              </a:rPr>
              <a:t>In cities dark form became common and light form rare.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Peppered Moth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8915400" cy="685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Peppered moth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US" sz="4400" dirty="0">
                <a:solidFill>
                  <a:schemeClr val="bg1"/>
                </a:solidFill>
              </a:rPr>
              <a:t>In mid 1950’s pollution controls were introduced in Britain and frequency of </a:t>
            </a:r>
            <a:r>
              <a:rPr lang="en-US" sz="4400" dirty="0" smtClean="0">
                <a:solidFill>
                  <a:schemeClr val="bg1"/>
                </a:solidFill>
              </a:rPr>
              <a:t>the black moth form </a:t>
            </a:r>
            <a:r>
              <a:rPr lang="en-US" sz="4400" dirty="0">
                <a:solidFill>
                  <a:schemeClr val="bg1"/>
                </a:solidFill>
              </a:rPr>
              <a:t>has declined since then.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0092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Peppered Moth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http://www2.d125.org/~</a:t>
            </a:r>
            <a:r>
              <a:rPr lang="en-US" dirty="0" smtClean="0">
                <a:hlinkClick r:id="rId2"/>
              </a:rPr>
              <a:t>nfischer/Moth/default.htm</a:t>
            </a:r>
            <a:endParaRPr lang="en-US" dirty="0" smtClean="0"/>
          </a:p>
          <a:p>
            <a:r>
              <a:rPr lang="en-US" dirty="0" smtClean="0"/>
              <a:t>Complete the sheet to accompany </a:t>
            </a:r>
            <a:r>
              <a:rPr lang="en-US" smtClean="0"/>
              <a:t>the simulation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6751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815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en-US" sz="4000" dirty="0">
                <a:solidFill>
                  <a:schemeClr val="bg1"/>
                </a:solidFill>
              </a:rPr>
              <a:t>Examples:</a:t>
            </a:r>
          </a:p>
          <a:p>
            <a:pPr lvl="1">
              <a:buClrTx/>
            </a:pPr>
            <a:r>
              <a:rPr lang="en-US" sz="4000" dirty="0">
                <a:solidFill>
                  <a:schemeClr val="bg1"/>
                </a:solidFill>
              </a:rPr>
              <a:t>shape of a bird's beak</a:t>
            </a:r>
          </a:p>
          <a:p>
            <a:pPr lvl="1">
              <a:buClrTx/>
            </a:pPr>
            <a:r>
              <a:rPr lang="en-US" sz="4000" dirty="0">
                <a:solidFill>
                  <a:schemeClr val="bg1"/>
                </a:solidFill>
              </a:rPr>
              <a:t>number of fingers</a:t>
            </a:r>
          </a:p>
          <a:p>
            <a:pPr lvl="1">
              <a:buClrTx/>
            </a:pPr>
            <a:r>
              <a:rPr lang="en-US" sz="4000" dirty="0">
                <a:solidFill>
                  <a:schemeClr val="bg1"/>
                </a:solidFill>
              </a:rPr>
              <a:t>color of the fur</a:t>
            </a:r>
          </a:p>
          <a:p>
            <a:pPr lvl="1">
              <a:buClrTx/>
            </a:pPr>
            <a:r>
              <a:rPr lang="en-US" sz="4000" dirty="0">
                <a:solidFill>
                  <a:schemeClr val="bg1"/>
                </a:solidFill>
              </a:rPr>
              <a:t>thickness or thinness of fur</a:t>
            </a:r>
          </a:p>
          <a:p>
            <a:pPr lvl="1">
              <a:buClrTx/>
            </a:pPr>
            <a:r>
              <a:rPr lang="en-US" sz="4000" dirty="0">
                <a:solidFill>
                  <a:schemeClr val="bg1"/>
                </a:solidFill>
              </a:rPr>
              <a:t>shape of the nose or ears </a:t>
            </a:r>
          </a:p>
          <a:p>
            <a:pPr>
              <a:buClrTx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u="sng" dirty="0" smtClean="0"/>
              <a:t>Adaptation</a:t>
            </a:r>
            <a:endParaRPr lang="en-US" sz="4000" u="sng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adjustment or changes in behavior, </a:t>
            </a:r>
            <a:r>
              <a:rPr lang="en-US" sz="4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physical features, </a:t>
            </a:r>
            <a:r>
              <a:rPr lang="en-US" sz="4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 structure of an organism to become more suited to an environment.</a:t>
            </a:r>
          </a:p>
        </p:txBody>
      </p:sp>
      <p:pic>
        <p:nvPicPr>
          <p:cNvPr id="1026" name="Picture 2" descr="http://2.bp.blogspot.com/-rQXdrjsnRzw/TbCuTG9MBvI/AAAAAAAALBY/bdtfezS5PW8/s1600/penci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935" y="184604"/>
            <a:ext cx="1448253" cy="1448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3761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268288" y="180975"/>
            <a:ext cx="8685212" cy="541687"/>
          </a:xfrm>
        </p:spPr>
        <p:txBody>
          <a:bodyPr>
            <a:noAutofit/>
          </a:bodyPr>
          <a:lstStyle/>
          <a:p>
            <a:r>
              <a:rPr lang="en-US" sz="3200" b="0" dirty="0" smtClean="0">
                <a:solidFill>
                  <a:schemeClr val="bg1"/>
                </a:solidFill>
              </a:rPr>
              <a:t>Natural Selection – Survival of the Fittest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756739" name="Rectangle 3"/>
          <p:cNvSpPr>
            <a:spLocks noGrp="1" noChangeArrowheads="1"/>
          </p:cNvSpPr>
          <p:nvPr>
            <p:ph idx="1"/>
          </p:nvPr>
        </p:nvSpPr>
        <p:spPr>
          <a:xfrm>
            <a:off x="182563" y="3541713"/>
            <a:ext cx="8788400" cy="2876550"/>
          </a:xfrm>
        </p:spPr>
        <p:txBody>
          <a:bodyPr>
            <a:normAutofit/>
          </a:bodyPr>
          <a:lstStyle/>
          <a:p>
            <a:pPr eaLnBrk="0" hangingPunct="0">
              <a:spcBef>
                <a:spcPct val="50000"/>
              </a:spcBef>
              <a:buClrTx/>
              <a:buNone/>
            </a:pPr>
            <a:r>
              <a:rPr lang="en-US" dirty="0">
                <a:solidFill>
                  <a:schemeClr val="bg1"/>
                </a:solidFill>
              </a:rPr>
              <a:t>Natural selection </a:t>
            </a:r>
            <a:r>
              <a:rPr lang="en-US" dirty="0" smtClean="0">
                <a:solidFill>
                  <a:schemeClr val="bg1"/>
                </a:solidFill>
              </a:rPr>
              <a:t>requires on </a:t>
            </a:r>
            <a:r>
              <a:rPr lang="en-US" dirty="0">
                <a:solidFill>
                  <a:schemeClr val="bg1"/>
                </a:solidFill>
              </a:rPr>
              <a:t>three </a:t>
            </a:r>
            <a:r>
              <a:rPr lang="en-US" dirty="0" smtClean="0">
                <a:solidFill>
                  <a:schemeClr val="bg1"/>
                </a:solidFill>
              </a:rPr>
              <a:t>things: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endParaRPr lang="en-US" sz="1600" dirty="0">
              <a:solidFill>
                <a:schemeClr val="bg1"/>
              </a:solidFill>
            </a:endParaRPr>
          </a:p>
          <a:p>
            <a:pPr marL="914400" lvl="1" indent="-457200">
              <a:spcBef>
                <a:spcPct val="50000"/>
              </a:spcBef>
              <a:buClrTx/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Organisms </a:t>
            </a:r>
            <a:r>
              <a:rPr lang="en-US" dirty="0">
                <a:solidFill>
                  <a:schemeClr val="bg1"/>
                </a:solidFill>
              </a:rPr>
              <a:t>produce more offspring than can survive.</a:t>
            </a:r>
          </a:p>
          <a:p>
            <a:pPr marL="914400" lvl="1" indent="-457200">
              <a:spcBef>
                <a:spcPct val="50000"/>
              </a:spcBef>
              <a:buClrTx/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Individuals </a:t>
            </a:r>
            <a:r>
              <a:rPr lang="en-US" dirty="0">
                <a:solidFill>
                  <a:schemeClr val="bg1"/>
                </a:solidFill>
              </a:rPr>
              <a:t>vary in their characteristics.</a:t>
            </a:r>
          </a:p>
          <a:p>
            <a:pPr marL="914400" lvl="1" indent="-457200">
              <a:spcBef>
                <a:spcPct val="50000"/>
              </a:spcBef>
              <a:buClrTx/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Many </a:t>
            </a:r>
            <a:r>
              <a:rPr lang="en-US" dirty="0">
                <a:solidFill>
                  <a:schemeClr val="bg1"/>
                </a:solidFill>
              </a:rPr>
              <a:t>characteristics are inherited by offspring from their parents.</a:t>
            </a:r>
          </a:p>
        </p:txBody>
      </p:sp>
      <p:pic>
        <p:nvPicPr>
          <p:cNvPr id="756740" name="Picture 4" descr="13_10Cheetah_U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6213" y="1004888"/>
            <a:ext cx="4414837" cy="2389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Text Box 3"/>
          <p:cNvSpPr txBox="1">
            <a:spLocks noChangeArrowheads="1"/>
          </p:cNvSpPr>
          <p:nvPr/>
        </p:nvSpPr>
        <p:spPr bwMode="auto">
          <a:xfrm>
            <a:off x="263525" y="1601788"/>
            <a:ext cx="7321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Logically then.......</a:t>
            </a:r>
            <a:endParaRPr lang="en-US" dirty="0"/>
          </a:p>
        </p:txBody>
      </p:sp>
      <p:sp>
        <p:nvSpPr>
          <p:cNvPr id="757764" name="Rectangle 4"/>
          <p:cNvSpPr>
            <a:spLocks noGrp="1" noChangeArrowheads="1"/>
          </p:cNvSpPr>
          <p:nvPr>
            <p:ph idx="1"/>
          </p:nvPr>
        </p:nvSpPr>
        <p:spPr>
          <a:xfrm>
            <a:off x="-413237" y="1608992"/>
            <a:ext cx="8976946" cy="4709160"/>
          </a:xfrm>
          <a:noFill/>
          <a:ln/>
        </p:spPr>
        <p:txBody>
          <a:bodyPr>
            <a:normAutofit/>
          </a:bodyPr>
          <a:lstStyle/>
          <a:p>
            <a:pPr marL="1260475" lvl="2" indent="-346075">
              <a:lnSpc>
                <a:spcPct val="100000"/>
              </a:lnSpc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• </a:t>
            </a:r>
            <a:r>
              <a:rPr lang="en-US" sz="2800" dirty="0">
                <a:solidFill>
                  <a:schemeClr val="bg1"/>
                </a:solidFill>
              </a:rPr>
              <a:t>	Some individuals will be better suited to their </a:t>
            </a:r>
            <a:r>
              <a:rPr lang="en-US" sz="2800" dirty="0" smtClean="0">
                <a:solidFill>
                  <a:schemeClr val="bg1"/>
                </a:solidFill>
              </a:rPr>
              <a:t>environment</a:t>
            </a:r>
          </a:p>
          <a:p>
            <a:pPr marL="2174875" lvl="4" indent="-346075">
              <a:buClrTx/>
            </a:pPr>
            <a:r>
              <a:rPr lang="en-US" sz="2800" dirty="0" smtClean="0">
                <a:solidFill>
                  <a:schemeClr val="bg1"/>
                </a:solidFill>
              </a:rPr>
              <a:t>They </a:t>
            </a:r>
            <a:r>
              <a:rPr lang="en-US" sz="2800" dirty="0">
                <a:solidFill>
                  <a:schemeClr val="bg1"/>
                </a:solidFill>
              </a:rPr>
              <a:t>will </a:t>
            </a:r>
            <a:r>
              <a:rPr lang="en-US" sz="3600" b="1" u="sng" dirty="0">
                <a:solidFill>
                  <a:schemeClr val="bg1"/>
                </a:solidFill>
              </a:rPr>
              <a:t>survive</a:t>
            </a:r>
            <a:r>
              <a:rPr lang="en-US" sz="2800" dirty="0">
                <a:solidFill>
                  <a:schemeClr val="bg1"/>
                </a:solidFill>
              </a:rPr>
              <a:t> and </a:t>
            </a:r>
            <a:r>
              <a:rPr lang="en-US" sz="3600" b="1" u="sng" dirty="0">
                <a:solidFill>
                  <a:schemeClr val="bg1"/>
                </a:solidFill>
              </a:rPr>
              <a:t>reproduce</a:t>
            </a:r>
            <a:r>
              <a:rPr lang="en-US" sz="2800" dirty="0">
                <a:solidFill>
                  <a:schemeClr val="bg1"/>
                </a:solidFill>
              </a:rPr>
              <a:t> more successfully than individuals without those characteristics.</a:t>
            </a:r>
          </a:p>
          <a:p>
            <a:pPr marL="1260475" lvl="2" indent="-346075">
              <a:lnSpc>
                <a:spcPct val="100000"/>
              </a:lnSpc>
              <a:buNone/>
            </a:pPr>
            <a:r>
              <a:rPr lang="en-US" sz="2800" dirty="0">
                <a:solidFill>
                  <a:schemeClr val="bg1"/>
                </a:solidFill>
              </a:rPr>
              <a:t>• 	</a:t>
            </a:r>
            <a:r>
              <a:rPr lang="en-US" sz="2800" b="1" u="sng" dirty="0">
                <a:solidFill>
                  <a:schemeClr val="bg1"/>
                </a:solidFill>
              </a:rPr>
              <a:t>Future </a:t>
            </a:r>
            <a:r>
              <a:rPr lang="en-US" sz="2800" b="1" u="sng" dirty="0" smtClean="0">
                <a:solidFill>
                  <a:schemeClr val="bg1"/>
                </a:solidFill>
              </a:rPr>
              <a:t>generations: </a:t>
            </a:r>
            <a:r>
              <a:rPr lang="en-US" sz="2800" dirty="0" smtClean="0">
                <a:solidFill>
                  <a:schemeClr val="bg1"/>
                </a:solidFill>
              </a:rPr>
              <a:t>contain </a:t>
            </a:r>
            <a:r>
              <a:rPr lang="en-US" sz="2800" dirty="0">
                <a:solidFill>
                  <a:schemeClr val="bg1"/>
                </a:solidFill>
              </a:rPr>
              <a:t>more genes from better-suited individuals.</a:t>
            </a:r>
          </a:p>
          <a:p>
            <a:pPr marL="1260475" lvl="2" indent="-346075">
              <a:lnSpc>
                <a:spcPct val="100000"/>
              </a:lnSpc>
              <a:buNone/>
            </a:pPr>
            <a:r>
              <a:rPr lang="en-US" sz="2800" dirty="0">
                <a:solidFill>
                  <a:schemeClr val="bg1"/>
                </a:solidFill>
              </a:rPr>
              <a:t>• 	</a:t>
            </a:r>
            <a:r>
              <a:rPr lang="en-US" sz="2800" b="1" u="sng" dirty="0" smtClean="0">
                <a:solidFill>
                  <a:schemeClr val="bg1"/>
                </a:solidFill>
              </a:rPr>
              <a:t>Result:  </a:t>
            </a:r>
            <a:r>
              <a:rPr lang="en-US" sz="2800" dirty="0" smtClean="0">
                <a:solidFill>
                  <a:schemeClr val="bg1"/>
                </a:solidFill>
              </a:rPr>
              <a:t>characteristics </a:t>
            </a:r>
            <a:r>
              <a:rPr lang="en-US" sz="2800" dirty="0">
                <a:solidFill>
                  <a:schemeClr val="bg1"/>
                </a:solidFill>
              </a:rPr>
              <a:t>will evolve over time to resemble those of the better-suited ancestors.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Text Box 3"/>
          <p:cNvSpPr txBox="1">
            <a:spLocks noChangeArrowheads="1"/>
          </p:cNvSpPr>
          <p:nvPr/>
        </p:nvSpPr>
        <p:spPr bwMode="auto">
          <a:xfrm>
            <a:off x="263525" y="1601788"/>
            <a:ext cx="7321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Natural Selection</a:t>
            </a:r>
            <a:endParaRPr lang="en-US" dirty="0"/>
          </a:p>
        </p:txBody>
      </p:sp>
      <p:sp>
        <p:nvSpPr>
          <p:cNvPr id="757764" name="Rectangle 4"/>
          <p:cNvSpPr>
            <a:spLocks noGrp="1" noChangeArrowheads="1"/>
          </p:cNvSpPr>
          <p:nvPr>
            <p:ph idx="1"/>
          </p:nvPr>
        </p:nvSpPr>
        <p:spPr>
          <a:xfrm>
            <a:off x="0" y="1632857"/>
            <a:ext cx="8976945" cy="4709160"/>
          </a:xfrm>
          <a:noFill/>
          <a:ln/>
        </p:spPr>
        <p:txBody>
          <a:bodyPr>
            <a:normAutofit/>
          </a:bodyPr>
          <a:lstStyle/>
          <a:p>
            <a:pPr marL="1371600" lvl="2" indent="-457200">
              <a:buFont typeface="Arial" pitchFamily="34" charset="0"/>
              <a:buChar char="•"/>
            </a:pPr>
            <a:r>
              <a:rPr lang="en-US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Organisms </a:t>
            </a:r>
            <a:r>
              <a:rPr lang="en-US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best adapted to their environment tend to </a:t>
            </a:r>
            <a:r>
              <a:rPr lang="en-US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survive.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en-US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Survivors give their </a:t>
            </a:r>
            <a:r>
              <a:rPr lang="en-US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genetic characteristics </a:t>
            </a:r>
            <a:r>
              <a:rPr lang="en-US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their </a:t>
            </a:r>
            <a:r>
              <a:rPr lang="en-US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offspring </a:t>
            </a:r>
            <a:r>
              <a:rPr lang="en-US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to </a:t>
            </a:r>
            <a:r>
              <a:rPr lang="en-US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generations.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en-US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Those </a:t>
            </a:r>
            <a:r>
              <a:rPr lang="en-US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less </a:t>
            </a:r>
            <a:r>
              <a:rPr lang="en-US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adapted, without the right genetic characteristics </a:t>
            </a:r>
            <a:r>
              <a:rPr lang="en-US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tend to be </a:t>
            </a:r>
            <a:r>
              <a:rPr lang="en-US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ELIMINATED!!!</a:t>
            </a:r>
            <a:r>
              <a:rPr lang="en-US" sz="3200" dirty="0">
                <a:solidFill>
                  <a:schemeClr val="bg1"/>
                </a:solidFill>
              </a:rPr>
              <a:t>	</a:t>
            </a:r>
          </a:p>
        </p:txBody>
      </p:sp>
      <p:pic>
        <p:nvPicPr>
          <p:cNvPr id="6" name="Picture 2" descr="http://2.bp.blogspot.com/-rQXdrjsnRzw/TbCuTG9MBvI/AAAAAAAALBY/bdtfezS5PW8/s1600/penci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935" y="184604"/>
            <a:ext cx="1448253" cy="1448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85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Selection Video</a:t>
            </a:r>
            <a:endParaRPr lang="en-US" dirty="0"/>
          </a:p>
        </p:txBody>
      </p:sp>
      <p:pic>
        <p:nvPicPr>
          <p:cNvPr id="4" name="Content Placeholder 3" descr="2011-11-23_1420.pn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85574" y="1600200"/>
            <a:ext cx="5972851" cy="470852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Peppered Moth Video</a:t>
            </a:r>
            <a:endParaRPr lang="en-US" dirty="0"/>
          </a:p>
        </p:txBody>
      </p:sp>
      <p:pic>
        <p:nvPicPr>
          <p:cNvPr id="6" name="Content Placeholder 5" descr="2011-11-23_1421.pn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47874" y="1600200"/>
            <a:ext cx="6848251" cy="470852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/>
              <a:t>Peppered </a:t>
            </a:r>
            <a:r>
              <a:rPr lang="en-US" sz="3100" dirty="0" smtClean="0"/>
              <a:t>Moths – Adaptation in Action</a:t>
            </a:r>
            <a:endParaRPr lang="en-US" sz="3100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Tx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Kinds:</a:t>
            </a:r>
          </a:p>
          <a:p>
            <a:pPr lvl="1">
              <a:buClrTx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White speckled moth</a:t>
            </a:r>
          </a:p>
          <a:p>
            <a:pPr lvl="1">
              <a:buClrTx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Black moth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Tx/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early 1800’s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dark form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 very rare.</a:t>
            </a:r>
          </a:p>
          <a:p>
            <a:pPr>
              <a:buClrTx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Dark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caused by dominant mutation that occurs spontaneously.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 (Mac OS 9):Microsoft Office 2001:Templates:My Templates:Envr body3.pot</Template>
  <TotalTime>5104</TotalTime>
  <Words>254</Words>
  <Application>Microsoft Office PowerPoint</Application>
  <PresentationFormat>On-screen Show (4:3)</PresentationFormat>
  <Paragraphs>52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Apex</vt:lpstr>
      <vt:lpstr>Physical Adaptations</vt:lpstr>
      <vt:lpstr>Physical Adaptations</vt:lpstr>
      <vt:lpstr>Adaptation</vt:lpstr>
      <vt:lpstr>Natural Selection – Survival of the Fittest</vt:lpstr>
      <vt:lpstr>Logically then.......</vt:lpstr>
      <vt:lpstr>Natural Selection</vt:lpstr>
      <vt:lpstr>Natural Selection Video</vt:lpstr>
      <vt:lpstr>Peppered Moth Video</vt:lpstr>
      <vt:lpstr>Peppered Moths – Adaptation in Action</vt:lpstr>
      <vt:lpstr>PowerPoint Presentation</vt:lpstr>
      <vt:lpstr>Peppered Moth</vt:lpstr>
      <vt:lpstr>PowerPoint Presentation</vt:lpstr>
      <vt:lpstr>Peppered moth</vt:lpstr>
      <vt:lpstr>PowerPoint Presentation</vt:lpstr>
      <vt:lpstr>Peppered Moth Simulation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karlm</dc:creator>
  <cp:lastModifiedBy>Brandi</cp:lastModifiedBy>
  <cp:revision>879</cp:revision>
  <dcterms:created xsi:type="dcterms:W3CDTF">2002-11-25T02:35:13Z</dcterms:created>
  <dcterms:modified xsi:type="dcterms:W3CDTF">2013-01-13T19:26:32Z</dcterms:modified>
</cp:coreProperties>
</file>